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7556500" cy="104648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626797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  <p:extLst>
    <p:ext uri="{EFAFB233-063F-42B5-8137-9DF3F51BA10A}">
      <p15:sldGuideLst xmlns:p15="http://schemas.microsoft.com/office/powerpoint/2012/main">
        <p15:guide id="1" orient="horz" pos="3296">
          <p15:clr>
            <a:srgbClr val="A4A3A4"/>
          </p15:clr>
        </p15:guide>
        <p15:guide id="2" pos="23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85D97"/>
    <a:srgbClr val="515152"/>
    <a:srgbClr val="885D9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3175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175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noFill/>
              <a:miter lim="400000"/>
            </a:ln>
          </a:bottom>
          <a:insideH>
            <a:ln w="3175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3175" cap="flat">
              <a:solidFill>
                <a:srgbClr val="B8B8B8"/>
              </a:solidFill>
              <a:prstDash val="solid"/>
              <a:miter lim="400000"/>
            </a:ln>
          </a:top>
          <a:bottom>
            <a:ln w="3175" cap="flat">
              <a:solidFill>
                <a:srgbClr val="B8B8B8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B8B8B8"/>
              </a:solidFill>
              <a:prstDash val="solid"/>
              <a:miter lim="400000"/>
            </a:ln>
          </a:left>
          <a:right>
            <a:ln w="3175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B8B8B8"/>
              </a:solidFill>
              <a:prstDash val="solid"/>
              <a:miter lim="400000"/>
            </a:ln>
          </a:insideH>
          <a:insideV>
            <a:ln w="3175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606060"/>
              </a:solidFill>
              <a:prstDash val="solid"/>
              <a:miter lim="400000"/>
            </a:ln>
          </a:left>
          <a:right>
            <a:ln w="3175" cap="flat">
              <a:solidFill>
                <a:srgbClr val="606060"/>
              </a:solidFill>
              <a:prstDash val="solid"/>
              <a:miter lim="400000"/>
            </a:ln>
          </a:right>
          <a:top>
            <a:ln w="3175" cap="flat">
              <a:solidFill>
                <a:srgbClr val="606060"/>
              </a:solidFill>
              <a:prstDash val="solid"/>
              <a:miter lim="400000"/>
            </a:ln>
          </a:top>
          <a:bottom>
            <a:ln w="3175" cap="flat">
              <a:solidFill>
                <a:srgbClr val="606060"/>
              </a:solidFill>
              <a:prstDash val="solid"/>
              <a:miter lim="400000"/>
            </a:ln>
          </a:bottom>
          <a:insideH>
            <a:ln w="3175" cap="flat">
              <a:solidFill>
                <a:srgbClr val="606060"/>
              </a:solidFill>
              <a:prstDash val="solid"/>
              <a:miter lim="400000"/>
            </a:ln>
          </a:insideH>
          <a:insideV>
            <a:ln w="3175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5D5D5D"/>
              </a:solidFill>
              <a:prstDash val="solid"/>
              <a:miter lim="400000"/>
            </a:ln>
          </a:left>
          <a:right>
            <a:ln w="3175" cap="flat">
              <a:solidFill>
                <a:srgbClr val="5D5D5D"/>
              </a:solidFill>
              <a:prstDash val="solid"/>
              <a:miter lim="400000"/>
            </a:ln>
          </a:right>
          <a:top>
            <a:ln w="3175" cap="flat">
              <a:solidFill>
                <a:srgbClr val="5D5D5D"/>
              </a:solidFill>
              <a:prstDash val="solid"/>
              <a:miter lim="400000"/>
            </a:ln>
          </a:top>
          <a:bottom>
            <a:ln w="3175" cap="flat">
              <a:solidFill>
                <a:srgbClr val="5D5D5D"/>
              </a:solidFill>
              <a:prstDash val="solid"/>
              <a:miter lim="400000"/>
            </a:ln>
          </a:bottom>
          <a:insideH>
            <a:ln w="3175" cap="flat">
              <a:solidFill>
                <a:srgbClr val="5D5D5D"/>
              </a:solidFill>
              <a:prstDash val="solid"/>
              <a:miter lim="400000"/>
            </a:ln>
          </a:insideH>
          <a:insideV>
            <a:ln w="3175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000000"/>
              </a:solidFill>
              <a:prstDash val="solid"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prstDash val="solid"/>
              <a:miter lim="400000"/>
            </a:ln>
          </a:insideH>
          <a:insideV>
            <a:ln w="3175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3175" cap="flat">
              <a:solidFill>
                <a:srgbClr val="FFFFFF"/>
              </a:solidFill>
              <a:prstDash val="solid"/>
              <a:miter lim="400000"/>
            </a:ln>
          </a:left>
          <a:right>
            <a:ln w="3175" cap="flat">
              <a:solidFill>
                <a:srgbClr val="FFFFFF"/>
              </a:solidFill>
              <a:prstDash val="solid"/>
              <a:miter lim="400000"/>
            </a:ln>
          </a:right>
          <a:top>
            <a:ln w="3175" cap="flat">
              <a:solidFill>
                <a:srgbClr val="FFFFFF"/>
              </a:solidFill>
              <a:prstDash val="solid"/>
              <a:miter lim="400000"/>
            </a:ln>
          </a:top>
          <a:bottom>
            <a:ln w="3175" cap="flat">
              <a:solidFill>
                <a:srgbClr val="FFFFFF"/>
              </a:solidFill>
              <a:prstDash val="solid"/>
              <a:miter lim="400000"/>
            </a:ln>
          </a:bottom>
          <a:insideH>
            <a:ln w="3175" cap="flat">
              <a:solidFill>
                <a:srgbClr val="FFFFFF"/>
              </a:solidFill>
              <a:prstDash val="solid"/>
              <a:miter lim="400000"/>
            </a:ln>
          </a:insideH>
          <a:insideV>
            <a:ln w="3175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3175" cap="flat">
              <a:solidFill>
                <a:srgbClr val="000000"/>
              </a:solidFill>
              <a:prstDash val="solid"/>
              <a:miter lim="400000"/>
            </a:ln>
          </a:right>
          <a:top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3175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175" cap="flat">
              <a:solidFill>
                <a:srgbClr val="000000"/>
              </a:solidFill>
              <a:prstDash val="solid"/>
              <a:miter lim="400000"/>
            </a:ln>
          </a:bottom>
          <a:insideH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3175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2328" y="48"/>
      </p:cViewPr>
      <p:guideLst>
        <p:guide orient="horz" pos="3296"/>
        <p:guide pos="23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994387847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sz="half" idx="13"/>
          </p:nvPr>
        </p:nvSpPr>
        <p:spPr>
          <a:xfrm>
            <a:off x="933493" y="2767682"/>
            <a:ext cx="5682135" cy="3438799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737939" y="6302412"/>
            <a:ext cx="6080622" cy="82649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737939" y="7158421"/>
            <a:ext cx="6080622" cy="65676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3611591" y="7770911"/>
            <a:ext cx="325939" cy="338436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737939" y="4273078"/>
            <a:ext cx="6080622" cy="1918644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quarter" idx="13"/>
          </p:nvPr>
        </p:nvSpPr>
        <p:spPr>
          <a:xfrm>
            <a:off x="3903699" y="2767682"/>
            <a:ext cx="3099347" cy="478184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553454" y="2767682"/>
            <a:ext cx="3099347" cy="2317131"/>
          </a:xfrm>
          <a:prstGeom prst="rect">
            <a:avLst/>
          </a:prstGeom>
        </p:spPr>
        <p:txBody>
          <a:bodyPr/>
          <a:lstStyle>
            <a:lvl1pPr>
              <a:defRPr sz="64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553454" y="5165985"/>
            <a:ext cx="3099347" cy="2383545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sz="half" idx="1"/>
          </p:nvPr>
        </p:nvSpPr>
        <p:spPr>
          <a:xfrm>
            <a:off x="553454" y="3911488"/>
            <a:ext cx="6449592" cy="3652801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quarter" idx="13"/>
          </p:nvPr>
        </p:nvSpPr>
        <p:spPr>
          <a:xfrm>
            <a:off x="3903699" y="3911488"/>
            <a:ext cx="3099347" cy="36528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xfrm>
            <a:off x="553454" y="2656991"/>
            <a:ext cx="6449592" cy="1254498"/>
          </a:xfrm>
          <a:prstGeom prst="rect">
            <a:avLst/>
          </a:prstGeom>
        </p:spPr>
        <p:txBody>
          <a:bodyPr anchor="ctr"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quarter" idx="1"/>
          </p:nvPr>
        </p:nvSpPr>
        <p:spPr>
          <a:xfrm>
            <a:off x="553454" y="3911488"/>
            <a:ext cx="3099347" cy="3652801"/>
          </a:xfrm>
          <a:prstGeom prst="rect">
            <a:avLst/>
          </a:prstGeom>
        </p:spPr>
        <p:txBody>
          <a:bodyPr anchor="ctr"/>
          <a:lstStyle>
            <a:lvl1pPr marL="367392" indent="-367392" algn="l">
              <a:spcBef>
                <a:spcPts val="3400"/>
              </a:spcBef>
              <a:buSzPct val="75000"/>
              <a:buChar char="•"/>
              <a:defRPr sz="3000"/>
            </a:lvl1pPr>
            <a:lvl2pPr marL="710292" indent="-367392" algn="l">
              <a:spcBef>
                <a:spcPts val="3400"/>
              </a:spcBef>
              <a:buSzPct val="75000"/>
              <a:buChar char="•"/>
              <a:defRPr sz="3000"/>
            </a:lvl2pPr>
            <a:lvl3pPr marL="1053192" indent="-367392" algn="l">
              <a:spcBef>
                <a:spcPts val="3400"/>
              </a:spcBef>
              <a:buSzPct val="75000"/>
              <a:buChar char="•"/>
              <a:defRPr sz="3000"/>
            </a:lvl3pPr>
            <a:lvl4pPr marL="1396092" indent="-367392" algn="l">
              <a:spcBef>
                <a:spcPts val="3400"/>
              </a:spcBef>
              <a:buSzPct val="75000"/>
              <a:buChar char="•"/>
              <a:defRPr sz="3000"/>
            </a:lvl4pPr>
            <a:lvl5pPr marL="1738992" indent="-367392" algn="l">
              <a:spcBef>
                <a:spcPts val="3400"/>
              </a:spcBef>
              <a:buSzPct val="75000"/>
              <a:buChar char="•"/>
              <a:defRPr sz="30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sz="half" idx="1"/>
          </p:nvPr>
        </p:nvSpPr>
        <p:spPr>
          <a:xfrm>
            <a:off x="553454" y="3136651"/>
            <a:ext cx="6449592" cy="4191498"/>
          </a:xfrm>
          <a:prstGeom prst="rect">
            <a:avLst/>
          </a:prstGeom>
        </p:spPr>
        <p:txBody>
          <a:bodyPr anchor="ctr"/>
          <a:lstStyle>
            <a:lvl1pPr marL="469194" indent="-469194" algn="l">
              <a:spcBef>
                <a:spcPts val="4500"/>
              </a:spcBef>
              <a:buSzPct val="75000"/>
              <a:buChar char="•"/>
              <a:defRPr sz="3800"/>
            </a:lvl1pPr>
            <a:lvl2pPr marL="913694" indent="-469194" algn="l">
              <a:spcBef>
                <a:spcPts val="4500"/>
              </a:spcBef>
              <a:buSzPct val="75000"/>
              <a:buChar char="•"/>
              <a:defRPr sz="3800"/>
            </a:lvl2pPr>
            <a:lvl3pPr marL="1358194" indent="-469194" algn="l">
              <a:spcBef>
                <a:spcPts val="4500"/>
              </a:spcBef>
              <a:buSzPct val="75000"/>
              <a:buChar char="•"/>
              <a:defRPr sz="3800"/>
            </a:lvl3pPr>
            <a:lvl4pPr marL="1802694" indent="-469194" algn="l">
              <a:spcBef>
                <a:spcPts val="4500"/>
              </a:spcBef>
              <a:buSzPct val="75000"/>
              <a:buChar char="•"/>
              <a:defRPr sz="3800"/>
            </a:lvl4pPr>
            <a:lvl5pPr marL="2247194" indent="-469194" algn="l">
              <a:spcBef>
                <a:spcPts val="4500"/>
              </a:spcBef>
              <a:buSzPct val="75000"/>
              <a:buChar char="•"/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3903699" y="5357849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3907312" y="2915270"/>
            <a:ext cx="3099347" cy="219168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quarter" idx="15"/>
          </p:nvPr>
        </p:nvSpPr>
        <p:spPr>
          <a:xfrm>
            <a:off x="553454" y="2915270"/>
            <a:ext cx="3099347" cy="463426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737939" y="6095789"/>
            <a:ext cx="6080622" cy="427336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737939" y="4743115"/>
            <a:ext cx="6080622" cy="668636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0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2398712"/>
            <a:ext cx="7556500" cy="566737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37939" y="3350654"/>
            <a:ext cx="6080622" cy="1918643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 anchor="b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737939" y="5320952"/>
            <a:ext cx="6080622" cy="656767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29517" tIns="29517" rIns="29517" bIns="29517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3611591" y="7774601"/>
            <a:ext cx="325939" cy="338436"/>
          </a:xfrm>
          <a:prstGeom prst="rect">
            <a:avLst/>
          </a:prstGeom>
          <a:ln w="3175">
            <a:miter lim="400000"/>
          </a:ln>
        </p:spPr>
        <p:txBody>
          <a:bodyPr wrap="none" lIns="29517" tIns="29517" rIns="29517" bIns="29517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4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626797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BusinessSupportTeam@kent.gov.uk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8BAF6B30-9995-406B-A2C5-0C501F04F8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6" y="0"/>
            <a:ext cx="7398148" cy="10464800"/>
          </a:xfrm>
          <a:prstGeom prst="rect">
            <a:avLst/>
          </a:prstGeom>
        </p:spPr>
      </p:pic>
      <p:sp>
        <p:nvSpPr>
          <p:cNvPr id="120" name="Shape 120"/>
          <p:cNvSpPr/>
          <p:nvPr/>
        </p:nvSpPr>
        <p:spPr>
          <a:xfrm>
            <a:off x="825922" y="5903118"/>
            <a:ext cx="6048672" cy="269648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29517" tIns="29517" rIns="29517" bIns="29517" anchor="ctr">
            <a:spAutoFit/>
          </a:bodyPr>
          <a:lstStyle/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One off sessions:</a:t>
            </a:r>
          </a:p>
          <a:p>
            <a:pPr algn="l" defTabSz="490537"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Wednesdays: 1-3pm - 3</a:t>
            </a:r>
            <a:r>
              <a:rPr lang="en-GB" baseline="30000" dirty="0"/>
              <a:t>rd</a:t>
            </a:r>
            <a:r>
              <a:rPr lang="en-GB" dirty="0"/>
              <a:t>, 10</a:t>
            </a:r>
            <a:r>
              <a:rPr lang="en-GB" baseline="30000" dirty="0"/>
              <a:t>th</a:t>
            </a:r>
            <a:r>
              <a:rPr lang="en-GB" dirty="0"/>
              <a:t>, 17</a:t>
            </a:r>
            <a:r>
              <a:rPr lang="en-GB" baseline="30000" dirty="0"/>
              <a:t>th</a:t>
            </a:r>
            <a:r>
              <a:rPr lang="en-GB" dirty="0"/>
              <a:t>, 24</a:t>
            </a:r>
            <a:r>
              <a:rPr lang="en-GB" baseline="30000" dirty="0"/>
              <a:t>th</a:t>
            </a:r>
            <a:r>
              <a:rPr lang="en-GB" dirty="0"/>
              <a:t> June.</a:t>
            </a:r>
          </a:p>
          <a:p>
            <a:pPr algn="l" defTabSz="490537"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Wednesdays: 1-3pm - 1</a:t>
            </a:r>
            <a:r>
              <a:rPr lang="en-GB" baseline="30000" dirty="0"/>
              <a:t>st</a:t>
            </a:r>
            <a:r>
              <a:rPr lang="en-GB" dirty="0"/>
              <a:t>, 8</a:t>
            </a:r>
            <a:r>
              <a:rPr lang="en-GB" baseline="30000" dirty="0"/>
              <a:t>th</a:t>
            </a:r>
            <a:r>
              <a:rPr lang="en-GB" dirty="0"/>
              <a:t>, 15</a:t>
            </a:r>
            <a:r>
              <a:rPr lang="en-GB" baseline="30000" dirty="0"/>
              <a:t>th</a:t>
            </a:r>
            <a:r>
              <a:rPr lang="en-GB" dirty="0"/>
              <a:t> July.</a:t>
            </a:r>
          </a:p>
          <a:p>
            <a:pPr algn="l" defTabSz="490537"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Thursdays 9.30-11.30am: - 4</a:t>
            </a:r>
            <a:r>
              <a:rPr lang="en-GB" baseline="30000" dirty="0"/>
              <a:t>th</a:t>
            </a:r>
            <a:r>
              <a:rPr lang="en-GB" dirty="0"/>
              <a:t>, 11</a:t>
            </a:r>
            <a:r>
              <a:rPr lang="en-GB" baseline="30000" dirty="0"/>
              <a:t>th</a:t>
            </a:r>
            <a:r>
              <a:rPr lang="en-GB" dirty="0"/>
              <a:t>, 18</a:t>
            </a:r>
            <a:r>
              <a:rPr lang="en-GB" baseline="30000" dirty="0"/>
              <a:t>th</a:t>
            </a:r>
            <a:r>
              <a:rPr lang="en-GB" dirty="0"/>
              <a:t>, 25</a:t>
            </a:r>
            <a:r>
              <a:rPr lang="en-GB" baseline="30000" dirty="0"/>
              <a:t>th</a:t>
            </a:r>
            <a:r>
              <a:rPr lang="en-GB" dirty="0"/>
              <a:t> June.</a:t>
            </a:r>
          </a:p>
          <a:p>
            <a:pPr algn="l" defTabSz="490537"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dirty="0"/>
              <a:t>Thursdays:- 9.30-11.30 am - 2</a:t>
            </a:r>
            <a:r>
              <a:rPr lang="en-GB" baseline="30000" dirty="0"/>
              <a:t>nd</a:t>
            </a:r>
            <a:r>
              <a:rPr lang="en-GB" dirty="0"/>
              <a:t>, 9</a:t>
            </a:r>
            <a:r>
              <a:rPr lang="en-GB" baseline="30000" dirty="0"/>
              <a:t>th</a:t>
            </a:r>
            <a:r>
              <a:rPr lang="en-GB" dirty="0"/>
              <a:t>, 16</a:t>
            </a:r>
            <a:r>
              <a:rPr lang="en-GB" baseline="30000" dirty="0"/>
              <a:t>th</a:t>
            </a:r>
            <a:r>
              <a:rPr lang="en-GB" dirty="0"/>
              <a:t> July.</a:t>
            </a:r>
            <a:r>
              <a:rPr lang="en-GB" sz="1600" dirty="0"/>
              <a:t> </a:t>
            </a:r>
          </a:p>
          <a:p>
            <a:pPr algn="l" defTabSz="490537"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r>
              <a:rPr lang="en-GB" sz="1800" dirty="0"/>
              <a:t>To book a place please call: 03000 415888 or email </a:t>
            </a:r>
            <a:r>
              <a:rPr lang="en-GB" sz="1800" dirty="0">
                <a:hlinkClick r:id="rId3"/>
              </a:rPr>
              <a:t>BusinessSupportTeam@kent.gov.uk</a:t>
            </a:r>
            <a:endParaRPr lang="en-GB" sz="1800" dirty="0"/>
          </a:p>
          <a:p>
            <a:pPr algn="l" defTabSz="490537">
              <a:lnSpc>
                <a:spcPct val="120000"/>
              </a:lnSpc>
              <a:spcBef>
                <a:spcPts val="800"/>
              </a:spcBef>
              <a:defRPr sz="1600">
                <a:solidFill>
                  <a:srgbClr val="515152"/>
                </a:solidFill>
                <a:latin typeface="Helvetica Neue LT Std 55 Roman"/>
                <a:ea typeface="Helvetica Neue LT Std 55 Roman"/>
                <a:cs typeface="Helvetica Neue LT Std 55 Roman"/>
                <a:sym typeface="Helvetica Neue LT Std 55 Roman"/>
              </a:defRPr>
            </a:pPr>
            <a:endParaRPr lang="en-GB" sz="1800" dirty="0"/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12700" dist="127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3175" cap="flat">
          <a:noFill/>
          <a:miter lim="400000"/>
        </a:ln>
        <a:effectLst>
          <a:outerShdw blurRad="12700" dist="127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3175" cap="flat">
          <a:noFill/>
          <a:miter lim="400000"/>
        </a:ln>
        <a:effectLst/>
        <a:sp3d/>
      </a:spPr>
      <a:bodyPr rot="0" spcFirstLastPara="1" vertOverflow="overflow" horzOverflow="overflow" vert="horz" wrap="square" lIns="29517" tIns="29517" rIns="29517" bIns="29517" numCol="1" spcCol="38100" rtlCol="0" anchor="ctr">
        <a:spAutoFit/>
      </a:bodyPr>
      <a:lstStyle>
        <a:defPPr marL="0" marR="0" indent="0" algn="ctr" defTabSz="626797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71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Helvetica Light</vt:lpstr>
      <vt:lpstr>Helvetica Neue</vt:lpstr>
      <vt:lpstr>Helvetica Neue LT Std 55 Roman</vt:lpstr>
      <vt:lpstr>White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Glanville, Lindsey - EY EQS</dc:creator>
  <cp:lastModifiedBy>Sohanpal, Dharwinder - CY EQS</cp:lastModifiedBy>
  <cp:revision>15</cp:revision>
  <dcterms:modified xsi:type="dcterms:W3CDTF">2020-05-20T10:30:23Z</dcterms:modified>
</cp:coreProperties>
</file>